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Merriweather" panose="00000500000000000000" pitchFamily="2" charset="0"/>
      <p:regular r:id="rId28"/>
      <p:bold r:id="rId29"/>
      <p:italic r:id="rId30"/>
      <p:boldItalic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13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a0a877f08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ea0a877f08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a0a877f0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ea0a877f0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a0a877f0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ea0a877f0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a0a877f0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ea0a877f08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ea0a877f0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ea0a877f0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a0a877f0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ea0a877f0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d79c54f59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d79c54f59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d7b9b147e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5d7b9b147e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d79c54f59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5d79c54f59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ea0a877f0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ea0a877f0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a0a877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a0a877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d7b9b147e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5d7b9b147e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d79c54f5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5d79c54f59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d7b9b147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d7b9b147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d79c54f5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d79c54f5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d7b9b147e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d7b9b147e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d79c54f5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d79c54f5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d7b9b147e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d7b9b147e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d79c54f5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d79c54f5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d7b9b147e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d7b9b147e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457200" y="1088662"/>
            <a:ext cx="8229600" cy="50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A6A7A1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A6A7A1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A6A7A1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A6A7A1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A6A7A1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A6A7A1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A6A7A1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A6A7A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005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" name="Google Shape;8;p1" descr="logo-blue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217164" y="6291540"/>
            <a:ext cx="1577100" cy="501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9;p1"/>
          <p:cNvCxnSpPr/>
          <p:nvPr/>
        </p:nvCxnSpPr>
        <p:spPr>
          <a:xfrm>
            <a:off x="440597" y="6230932"/>
            <a:ext cx="8309700" cy="150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rgbClr val="F47C1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/>
          <p:nvPr/>
        </p:nvSpPr>
        <p:spPr>
          <a:xfrm rot="5400000">
            <a:off x="-312404" y="312447"/>
            <a:ext cx="6858000" cy="6233100"/>
          </a:xfrm>
          <a:prstGeom prst="rect">
            <a:avLst/>
          </a:prstGeom>
          <a:gradFill>
            <a:gsLst>
              <a:gs pos="0">
                <a:srgbClr val="00576D">
                  <a:alpha val="60000"/>
                </a:srgbClr>
              </a:gs>
              <a:gs pos="100000">
                <a:srgbClr val="76786C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8" name="Google Shape;88;p14"/>
          <p:cNvCxnSpPr/>
          <p:nvPr/>
        </p:nvCxnSpPr>
        <p:spPr>
          <a:xfrm>
            <a:off x="440597" y="6262128"/>
            <a:ext cx="8319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9" name="Google Shape;89;p14"/>
          <p:cNvSpPr txBox="1"/>
          <p:nvPr/>
        </p:nvSpPr>
        <p:spPr>
          <a:xfrm>
            <a:off x="84850" y="1286425"/>
            <a:ext cx="5157600" cy="49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600" b="1">
                <a:solidFill>
                  <a:schemeClr val="lt1"/>
                </a:solidFill>
              </a:rPr>
              <a:t>Understanding</a:t>
            </a:r>
            <a:endParaRPr sz="3600" b="1">
              <a:solidFill>
                <a:schemeClr val="lt1"/>
              </a:solidFill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</a:rPr>
              <a:t>Title I</a:t>
            </a:r>
            <a:endParaRPr sz="3600" b="1">
              <a:solidFill>
                <a:schemeClr val="lt1"/>
              </a:solidFill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1">
                <a:solidFill>
                  <a:schemeClr val="lt1"/>
                </a:solidFill>
              </a:rPr>
              <a:t>A Federal Funding Source that Promotes Equity and Supports Student Learning</a:t>
            </a:r>
            <a:endParaRPr sz="3000" i="1">
              <a:solidFill>
                <a:schemeClr val="lt1"/>
              </a:solidFill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000" i="1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</a:rPr>
              <a:t>Entendiendo al Título I</a:t>
            </a:r>
            <a:endParaRPr sz="36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i="1">
                <a:solidFill>
                  <a:srgbClr val="FFFFFF"/>
                </a:solidFill>
              </a:rPr>
              <a:t>Una fuente de fondos federales que promueve la equidad y apoya el aprendizaje de los estudiantes</a:t>
            </a:r>
            <a:endParaRPr sz="3000" i="1">
              <a:solidFill>
                <a:srgbClr val="FFFFFF"/>
              </a:solidFill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i="1">
              <a:solidFill>
                <a:schemeClr val="lt1"/>
              </a:solidFill>
            </a:endParaRPr>
          </a:p>
        </p:txBody>
      </p:sp>
      <p:pic>
        <p:nvPicPr>
          <p:cNvPr id="90" name="Google Shape;90;p14" descr="logo-blu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097" y="190500"/>
            <a:ext cx="3318900" cy="105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 descr="Piggy bank and stack of book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5325" y="2023012"/>
            <a:ext cx="3184876" cy="318487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Want You to be An Active Part of This Family </a:t>
            </a:r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 rotWithShape="1">
          <a:blip r:embed="rId3">
            <a:alphaModFix/>
          </a:blip>
          <a:srcRect l="-71174"/>
          <a:stretch/>
        </p:blipFill>
        <p:spPr>
          <a:xfrm>
            <a:off x="1187356" y="3849700"/>
            <a:ext cx="4058725" cy="18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42975"/>
            <a:ext cx="8839200" cy="497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Visit the School Website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School</a:t>
            </a:r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2" name="Google Shape;17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1840050"/>
            <a:ext cx="79248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Family Engagement</a:t>
            </a:r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9" name="Google Shape;17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840050"/>
            <a:ext cx="82296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Join the PTSA</a:t>
            </a:r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6" name="Google Shape;18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250" y="1600200"/>
            <a:ext cx="8474550" cy="45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 a Part Of The School Improvement Team</a:t>
            </a:r>
            <a:endParaRPr/>
          </a:p>
        </p:txBody>
      </p:sp>
      <p:sp>
        <p:nvSpPr>
          <p:cNvPr id="192" name="Google Shape;192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3" name="Google Shape;19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75" y="1714500"/>
            <a:ext cx="893445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6"/>
                </a:solidFill>
              </a:rPr>
              <a:t>Los padres tienen el derecho de saber…</a:t>
            </a:r>
            <a:endParaRPr sz="3600" b="1">
              <a:solidFill>
                <a:schemeClr val="accent6"/>
              </a:solidFill>
            </a:endParaRPr>
          </a:p>
        </p:txBody>
      </p:sp>
      <p:sp>
        <p:nvSpPr>
          <p:cNvPr id="199" name="Google Shape;199;p29"/>
          <p:cNvSpPr txBox="1">
            <a:spLocks noGrp="1"/>
          </p:cNvSpPr>
          <p:nvPr>
            <p:ph type="body" idx="2"/>
          </p:nvPr>
        </p:nvSpPr>
        <p:spPr>
          <a:xfrm>
            <a:off x="457200" y="1589725"/>
            <a:ext cx="4040100" cy="45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>
                <a:solidFill>
                  <a:srgbClr val="000000"/>
                </a:solidFill>
              </a:rPr>
              <a:t>Las calificaciones</a:t>
            </a: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del maestro del aula de su hijo. Haga esta solicitud a través del Director de la escuela.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>
                <a:solidFill>
                  <a:srgbClr val="000000"/>
                </a:solidFill>
              </a:rPr>
              <a:t>Si un maestro sustituto no certificado enseña una clase de aula principal por 4 semanas o más.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29"/>
          <p:cNvSpPr txBox="1">
            <a:spLocks noGrp="1"/>
          </p:cNvSpPr>
          <p:nvPr>
            <p:ph type="body" idx="4"/>
          </p:nvPr>
        </p:nvSpPr>
        <p:spPr>
          <a:xfrm>
            <a:off x="4645025" y="1589575"/>
            <a:ext cx="4041900" cy="45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rgbClr val="000000"/>
                </a:solidFill>
              </a:rPr>
              <a:t>Que su hijo asiste a una escuela que recibe fondos de Título I y si opera en el modelo de la escuela entera.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oboto"/>
              <a:buChar char="●"/>
            </a:pPr>
            <a:r>
              <a:rPr lang="en-US" sz="2200">
                <a:solidFill>
                  <a:srgbClr val="000000"/>
                </a:solidFill>
              </a:rPr>
              <a:t>Cómo se desempeña la escuela de su hijo a través de la Boleta de Calificaciones de la Escuela</a:t>
            </a:r>
            <a:endParaRPr sz="2200">
              <a:solidFill>
                <a:srgbClr val="000000"/>
              </a:solidFill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Roboto"/>
              <a:buChar char="●"/>
            </a:pPr>
            <a:r>
              <a:rPr lang="en-US" sz="2200" i="1">
                <a:solidFill>
                  <a:srgbClr val="000000"/>
                </a:solidFill>
              </a:rPr>
              <a:t>(Divulgada en noviembre o diciembre)</a:t>
            </a:r>
            <a:endParaRPr sz="2200" i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1" name="Google Shape;20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7650" y="5435425"/>
            <a:ext cx="1313875" cy="142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Partner with us for Student Success...</a:t>
            </a:r>
            <a:endParaRPr b="1"/>
          </a:p>
        </p:txBody>
      </p:sp>
      <p:sp>
        <p:nvSpPr>
          <p:cNvPr id="207" name="Google Shape;207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Ways to know if your child is meeting grade level standards: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Communicate with your child’s teacher often.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Read all reports about your child’s performance that are sent home.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Don’t hesitate to ask questions! 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How you can help at home: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Make sure homework is completed.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Read, write, and talk with your child everyday. 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Find ways to apply learning in daily experiences.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8" name="Google Shape;20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2275" y="2519675"/>
            <a:ext cx="3201725" cy="320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accent6"/>
                </a:solidFill>
              </a:rPr>
              <a:t>Asóciese con nosotros para el Éxito Estudiantil...</a:t>
            </a:r>
            <a:endParaRPr sz="3000" b="1">
              <a:solidFill>
                <a:schemeClr val="accent6"/>
              </a:solidFill>
            </a:endParaRPr>
          </a:p>
        </p:txBody>
      </p:sp>
      <p:sp>
        <p:nvSpPr>
          <p:cNvPr id="214" name="Google Shape;214;p31"/>
          <p:cNvSpPr txBox="1">
            <a:spLocks noGrp="1"/>
          </p:cNvSpPr>
          <p:nvPr>
            <p:ph type="body" idx="1"/>
          </p:nvPr>
        </p:nvSpPr>
        <p:spPr>
          <a:xfrm>
            <a:off x="55555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</a:rPr>
              <a:t>Maneras de saber si su hijo está logrando los estándares del nivel de grado: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000000"/>
                </a:solidFill>
              </a:rPr>
              <a:t>Comuníquese a menudo con el maestro de su hijo.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000000"/>
                </a:solidFill>
              </a:rPr>
              <a:t>Lea todos los informes que se envían a casa en cuanto al desempeño de su hijo.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000000"/>
                </a:solidFill>
              </a:rPr>
              <a:t>¡No dude en hacer preguntas!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</a:rPr>
              <a:t>Cómo puede ayudar en casa: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000000"/>
                </a:solidFill>
              </a:rPr>
              <a:t>Asegurarse de que se complete la tarea.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000000"/>
                </a:solidFill>
              </a:rPr>
              <a:t>Lea, escriba y hable con su hijo cada día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000000"/>
                </a:solidFill>
              </a:rPr>
              <a:t>Encuentre maneras de aplicar el aprendizaje en las experiencias diarias.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</p:txBody>
      </p:sp>
      <p:pic>
        <p:nvPicPr>
          <p:cNvPr id="215" name="Google Shape;21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2275" y="2924575"/>
            <a:ext cx="3201725" cy="320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2" name="Google Shape;22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74650"/>
            <a:ext cx="8229601" cy="576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025" y="4869125"/>
            <a:ext cx="8426775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EWHS Family Engagement </a:t>
            </a:r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457200" y="1088649"/>
            <a:ext cx="8229600" cy="55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Mrs. Margarin , Liaison/Interpreter  (</a:t>
            </a:r>
            <a:r>
              <a:rPr lang="en-US" sz="1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919) 365 -2625  ext 29064</a:t>
            </a:r>
            <a:endParaRPr sz="20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Ms. Goodson, Family Engagement Administrator Coordinator        (</a:t>
            </a:r>
            <a:r>
              <a:rPr lang="en-US" sz="1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919) 365 -2625  ext 29064</a:t>
            </a:r>
            <a:endParaRPr sz="20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Mrs. Age , Family Engagement Administrator  </a:t>
            </a:r>
            <a:r>
              <a:rPr lang="en-US" sz="1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919) 365 -2625  ext 24182</a:t>
            </a:r>
            <a:endParaRPr sz="16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8" name="Google Shape;9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8925" y="1234450"/>
            <a:ext cx="3046156" cy="275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4">
            <a:alphaModFix/>
          </a:blip>
          <a:srcRect b="-9349"/>
          <a:stretch/>
        </p:blipFill>
        <p:spPr>
          <a:xfrm>
            <a:off x="457200" y="1233150"/>
            <a:ext cx="2103899" cy="30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7525" y="1233150"/>
            <a:ext cx="2354976" cy="2752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THANK YOU for your time!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>
                <a:solidFill>
                  <a:srgbClr val="000000"/>
                </a:solidFill>
              </a:rPr>
              <a:t>We look forward to working with you this year!</a:t>
            </a:r>
            <a:endParaRPr sz="2400" b="0" i="1">
              <a:solidFill>
                <a:srgbClr val="000000"/>
              </a:solidFill>
            </a:endParaRPr>
          </a:p>
        </p:txBody>
      </p:sp>
      <p:pic>
        <p:nvPicPr>
          <p:cNvPr id="229" name="Google Shape;229;p33" descr="Graduation mortarboard and stack of book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0786" y="312725"/>
            <a:ext cx="5462441" cy="40941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2F4A"/>
                </a:solidFill>
              </a:rPr>
              <a:t>¡GRACIAS por su tiempo!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>
                <a:solidFill>
                  <a:srgbClr val="000000"/>
                </a:solidFill>
              </a:rPr>
              <a:t>¡Estamos deseosos de trabajar con usted durante este año escolar!</a:t>
            </a:r>
            <a:endParaRPr sz="2400" b="0" i="1">
              <a:solidFill>
                <a:srgbClr val="000000"/>
              </a:solidFill>
            </a:endParaRPr>
          </a:p>
        </p:txBody>
      </p:sp>
      <p:pic>
        <p:nvPicPr>
          <p:cNvPr id="235" name="Google Shape;235;p34" descr="Graduation mortarboard and stack of book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0786" y="312725"/>
            <a:ext cx="5462441" cy="40941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What is Title I?</a:t>
            </a:r>
            <a:endParaRPr b="1"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2"/>
          </p:nvPr>
        </p:nvSpPr>
        <p:spPr>
          <a:xfrm>
            <a:off x="457200" y="1417650"/>
            <a:ext cx="4040100" cy="47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Federal Funding that is attached to the Every Student Succeeds Act (ESSA), formerly known as No Child Left Behind (NCLB).  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Funds are allocated based on the number of students eligible for free or reduced lunch in school. 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4"/>
          </p:nvPr>
        </p:nvSpPr>
        <p:spPr>
          <a:xfrm>
            <a:off x="4497300" y="1417675"/>
            <a:ext cx="4189500" cy="47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Funds are intended to help students and schools access needed resources for quality instruction. 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Funds can be used for: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○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Teachers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○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Purchasing Materials/Supplies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○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Family Engagement 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○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Professional Learning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" name="Google Shape;108;p16" descr="Close up of a pile of book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5850" y="5245700"/>
            <a:ext cx="1612298" cy="1612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accent6"/>
                </a:solidFill>
              </a:rPr>
              <a:t>¿Qué es el Título I?</a:t>
            </a:r>
            <a:endParaRPr sz="4800" b="1">
              <a:solidFill>
                <a:schemeClr val="accent6"/>
              </a:solidFill>
            </a:endParaRPr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2"/>
          </p:nvPr>
        </p:nvSpPr>
        <p:spPr>
          <a:xfrm>
            <a:off x="457200" y="1417650"/>
            <a:ext cx="4040100" cy="47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000000"/>
                </a:solidFill>
              </a:rPr>
              <a:t>Los Fondos Federales que se conectan a la Ley Cada Estudiante Triunfa (</a:t>
            </a:r>
            <a:r>
              <a:rPr lang="en-US" sz="2000" i="1">
                <a:solidFill>
                  <a:srgbClr val="000000"/>
                </a:solidFill>
              </a:rPr>
              <a:t>Every Student Succeeds – ESSA</a:t>
            </a:r>
            <a:r>
              <a:rPr lang="en-US" sz="2000">
                <a:solidFill>
                  <a:srgbClr val="000000"/>
                </a:solidFill>
              </a:rPr>
              <a:t>), antes conocida como “Que Ningún Niño se Quede Atrás (</a:t>
            </a:r>
            <a:r>
              <a:rPr lang="en-US" sz="2000" i="1">
                <a:solidFill>
                  <a:srgbClr val="000000"/>
                </a:solidFill>
              </a:rPr>
              <a:t>No Child Left Behind – NCLB</a:t>
            </a:r>
            <a:r>
              <a:rPr lang="en-US" sz="2000">
                <a:solidFill>
                  <a:srgbClr val="000000"/>
                </a:solidFill>
              </a:rPr>
              <a:t>)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000000"/>
                </a:solidFill>
              </a:rPr>
              <a:t>Los fondos se asignan de acuerdo con el número de estudiantes que son elegibles para el almuerzo gratuito o a precio reducido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4"/>
          </p:nvPr>
        </p:nvSpPr>
        <p:spPr>
          <a:xfrm>
            <a:off x="4497300" y="1417675"/>
            <a:ext cx="4189500" cy="47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000000"/>
                </a:solidFill>
              </a:rPr>
              <a:t>Los fondos están destinados a ayudar a los estudiantes y las escuelas a acceder a los recursos necesarios para una instrucción de calidad.</a:t>
            </a: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 pueden usar los fondos para:</a:t>
            </a:r>
            <a:endParaRPr sz="20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en-US" sz="2000">
                <a:solidFill>
                  <a:srgbClr val="000000"/>
                </a:solidFill>
              </a:rPr>
              <a:t>Maestros</a:t>
            </a:r>
            <a:endParaRPr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en-US" sz="2000">
                <a:solidFill>
                  <a:srgbClr val="000000"/>
                </a:solidFill>
              </a:rPr>
              <a:t>La compra de materiales/Útiles Escolares</a:t>
            </a:r>
            <a:endParaRPr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en-US" sz="2000">
                <a:solidFill>
                  <a:srgbClr val="000000"/>
                </a:solidFill>
              </a:rPr>
              <a:t>Participación por parte de las familias</a:t>
            </a:r>
            <a:endParaRPr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en-US" sz="2000">
                <a:solidFill>
                  <a:srgbClr val="000000"/>
                </a:solidFill>
              </a:rPr>
              <a:t>Capacitación profesional</a:t>
            </a:r>
            <a:endParaRPr>
              <a:solidFill>
                <a:srgbClr val="000000"/>
              </a:solidFill>
            </a:endParaRPr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en-US" sz="2000">
                <a:solidFill>
                  <a:srgbClr val="000000"/>
                </a:solidFill>
              </a:rPr>
              <a:t>Etc.</a:t>
            </a:r>
            <a:endParaRPr sz="2000">
              <a:solidFill>
                <a:srgbClr val="000000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" name="Google Shape;116;p17" descr="Close up of a pile of book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2325" y="3702675"/>
            <a:ext cx="934948" cy="934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27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How this looks in the Wake County Public School System...</a:t>
            </a:r>
            <a:endParaRPr sz="3000"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Elementary Schools </a:t>
            </a:r>
            <a:r>
              <a:rPr lang="en-US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45%+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Secondary Schools </a:t>
            </a:r>
            <a:r>
              <a:rPr lang="en-US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50%+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○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at this percentage or higher of students qualifying for free or reduced lunch receive Title I funding.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61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Schools in WCPSS receive Title I funding in the 2020-21 school year. 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Schoolwide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programs allow these funds to benefit </a:t>
            </a:r>
            <a:r>
              <a:rPr lang="en-US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all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students in the school. 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133250"/>
            <a:ext cx="3270251" cy="258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27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6"/>
                </a:solidFill>
              </a:rPr>
              <a:t>Cómo se ve esto en las Escuelas Públicas del Condado Wake (</a:t>
            </a:r>
            <a:r>
              <a:rPr lang="en-US" sz="2800" i="1">
                <a:solidFill>
                  <a:schemeClr val="accent6"/>
                </a:solidFill>
              </a:rPr>
              <a:t>WCPSS</a:t>
            </a:r>
            <a:r>
              <a:rPr lang="en-US" sz="2800">
                <a:solidFill>
                  <a:schemeClr val="accent6"/>
                </a:solidFill>
              </a:rPr>
              <a:t>)</a:t>
            </a:r>
            <a:r>
              <a:rPr lang="en-US" sz="2800" b="0">
                <a:solidFill>
                  <a:schemeClr val="accent6"/>
                </a:solidFill>
              </a:rPr>
              <a:t>…</a:t>
            </a:r>
            <a:endParaRPr sz="3000">
              <a:solidFill>
                <a:schemeClr val="accent6"/>
              </a:solidFill>
            </a:endParaRPr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000000"/>
                </a:solidFill>
              </a:rPr>
              <a:t>Las escuelas primarias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45%+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>
                <a:solidFill>
                  <a:srgbClr val="000000"/>
                </a:solidFill>
              </a:rPr>
              <a:t>Las escuelas secundarias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50%+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○"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 más de estudiantes que califican para el almuerzo gratuito o a precio reducido reciben fondos de Título I.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61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>
                <a:solidFill>
                  <a:srgbClr val="000000"/>
                </a:solidFill>
              </a:rPr>
              <a:t>escuelas de WCPSS reciben fondos de Título I para el año escolar 2020-21.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</a:rPr>
              <a:t>Los programas al </a:t>
            </a:r>
            <a:r>
              <a:rPr lang="en-US" sz="2400" b="1">
                <a:solidFill>
                  <a:srgbClr val="000000"/>
                </a:solidFill>
              </a:rPr>
              <a:t>nivel de la escuela entera</a:t>
            </a:r>
            <a:r>
              <a:rPr lang="en-US" sz="2400">
                <a:solidFill>
                  <a:srgbClr val="000000"/>
                </a:solidFill>
              </a:rPr>
              <a:t> permiten que estos fondos beneficien a </a:t>
            </a:r>
            <a:r>
              <a:rPr lang="en-US" sz="2400" b="1">
                <a:solidFill>
                  <a:srgbClr val="000000"/>
                </a:solidFill>
              </a:rPr>
              <a:t>todos </a:t>
            </a:r>
            <a:r>
              <a:rPr lang="en-US" sz="2400">
                <a:solidFill>
                  <a:srgbClr val="000000"/>
                </a:solidFill>
              </a:rPr>
              <a:t>los estudiantes en la escuela.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133250"/>
            <a:ext cx="3270251" cy="258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4038600" cy="23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/>
              <a:t>Family Engagement is an Important Part of Title I...</a:t>
            </a:r>
            <a:endParaRPr sz="3600" b="1"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2"/>
          </p:nvPr>
        </p:nvSpPr>
        <p:spPr>
          <a:xfrm>
            <a:off x="4648200" y="274650"/>
            <a:ext cx="4038600" cy="56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Our school wants to: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Partner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with families to promote success for all students.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Title I funded schools receive funds to support family engagement through a Title I set aside. Please </a:t>
            </a:r>
            <a:r>
              <a:rPr lang="en-US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review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en-US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give feedback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on our Family Engagement Policy to </a:t>
            </a:r>
            <a:r>
              <a:rPr lang="en-US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understand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and help us </a:t>
            </a:r>
            <a:r>
              <a:rPr lang="en-US" sz="24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decide</a:t>
            </a:r>
            <a:r>
              <a:rPr lang="en-US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how to use this funding. 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869438"/>
            <a:ext cx="4343398" cy="307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4038600" cy="231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accent6"/>
                </a:solidFill>
              </a:rPr>
              <a:t>La participación de la familia es una parte importante de Título I...</a:t>
            </a:r>
            <a:endParaRPr sz="3000">
              <a:solidFill>
                <a:schemeClr val="accent6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2"/>
          </p:nvPr>
        </p:nvSpPr>
        <p:spPr>
          <a:xfrm>
            <a:off x="4648200" y="174150"/>
            <a:ext cx="4038600" cy="57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</a:rPr>
              <a:t>Nuestra escuela desea:</a:t>
            </a:r>
            <a:endParaRPr sz="1600" b="1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lang="en-US" sz="1600" b="1">
                <a:solidFill>
                  <a:srgbClr val="000000"/>
                </a:solidFill>
              </a:rPr>
              <a:t>Asociarse</a:t>
            </a:r>
            <a:r>
              <a:rPr lang="en-US" sz="1600">
                <a:solidFill>
                  <a:srgbClr val="000000"/>
                </a:solidFill>
              </a:rPr>
              <a:t> con las familias a fin de promover el éxito para todos los estudiantes.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000000"/>
                </a:solidFill>
              </a:rPr>
              <a:t>Las escuelas financiadas por el Título I reciben fondos para apoyar la participación familiar a través de un Título I reservado.  Por favor </a:t>
            </a:r>
            <a:r>
              <a:rPr lang="en-US" sz="1600" b="1">
                <a:solidFill>
                  <a:srgbClr val="000000"/>
                </a:solidFill>
              </a:rPr>
              <a:t>examine </a:t>
            </a:r>
            <a:r>
              <a:rPr lang="en-US" sz="1600">
                <a:solidFill>
                  <a:srgbClr val="000000"/>
                </a:solidFill>
              </a:rPr>
              <a:t>y </a:t>
            </a:r>
            <a:r>
              <a:rPr lang="en-US" sz="1600" b="1">
                <a:solidFill>
                  <a:srgbClr val="000000"/>
                </a:solidFill>
              </a:rPr>
              <a:t>comparta sus comentarios </a:t>
            </a:r>
            <a:r>
              <a:rPr lang="en-US" sz="1600">
                <a:solidFill>
                  <a:srgbClr val="000000"/>
                </a:solidFill>
              </a:rPr>
              <a:t>en cuanto a nuestra política de Participación de la Familia a fin de ayudarnos a </a:t>
            </a:r>
            <a:r>
              <a:rPr lang="en-US" sz="1600" b="1">
                <a:solidFill>
                  <a:srgbClr val="000000"/>
                </a:solidFill>
              </a:rPr>
              <a:t>entender</a:t>
            </a:r>
            <a:r>
              <a:rPr lang="en-US" sz="1600">
                <a:solidFill>
                  <a:srgbClr val="000000"/>
                </a:solidFill>
              </a:rPr>
              <a:t> y </a:t>
            </a:r>
            <a:r>
              <a:rPr lang="en-US" sz="1600" b="1">
                <a:solidFill>
                  <a:srgbClr val="000000"/>
                </a:solidFill>
              </a:rPr>
              <a:t>decidir</a:t>
            </a:r>
            <a:r>
              <a:rPr lang="en-US" sz="1600">
                <a:solidFill>
                  <a:srgbClr val="000000"/>
                </a:solidFill>
              </a:rPr>
              <a:t> cómo utilizar estos fondos.</a:t>
            </a:r>
            <a:endParaRPr sz="16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0000"/>
                </a:solidFill>
              </a:rPr>
              <a:t>¿Cómo?</a:t>
            </a:r>
            <a:endParaRPr sz="1600" b="1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lang="en-US" sz="1600" b="1">
                <a:solidFill>
                  <a:srgbClr val="000000"/>
                </a:solidFill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Llenar el formulario de comentarios que se envía a casa.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lang="en-US" sz="1600" b="1">
                <a:solidFill>
                  <a:srgbClr val="000000"/>
                </a:solidFill>
              </a:rPr>
              <a:t> </a:t>
            </a:r>
            <a:r>
              <a:rPr lang="en-US" sz="1600">
                <a:solidFill>
                  <a:srgbClr val="000000"/>
                </a:solidFill>
              </a:rPr>
              <a:t>Asistir a las discusiones de grupo en cuanto a esta política</a:t>
            </a:r>
            <a:endParaRPr sz="1600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</a:pPr>
            <a:r>
              <a:rPr lang="en-US" sz="1600">
                <a:solidFill>
                  <a:srgbClr val="000000"/>
                </a:solidFill>
              </a:rPr>
              <a:t>Conversar con la administración de la escuela sobre sus pensamientos e ideas. 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144" name="Google Shape;14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869438"/>
            <a:ext cx="4343398" cy="3074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Parents Have the Right to Know...</a:t>
            </a:r>
            <a:endParaRPr b="1"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2"/>
          </p:nvPr>
        </p:nvSpPr>
        <p:spPr>
          <a:xfrm>
            <a:off x="457200" y="1589725"/>
            <a:ext cx="4040100" cy="45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Their child’s classroom teacher’s qualifications. Make this request through the Principal.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If a classroom is taught by a non-certified substitute for 4 weeks or more.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4"/>
          </p:nvPr>
        </p:nvSpPr>
        <p:spPr>
          <a:xfrm>
            <a:off x="4645025" y="1589575"/>
            <a:ext cx="4041900" cy="45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That their child attends a school that receives Title I funding and operates a schoolwide model.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</a:pPr>
            <a:r>
              <a:rPr lang="en-US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How their child’s school is performing via the School’s Report Card.</a:t>
            </a:r>
            <a:r>
              <a:rPr lang="en-US" i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                           (November or December dissemination.)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7077" y="4748925"/>
            <a:ext cx="1947953" cy="210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CPSS">
  <a:themeElements>
    <a:clrScheme name="Custom 1">
      <a:dk1>
        <a:srgbClr val="76786C"/>
      </a:dk1>
      <a:lt1>
        <a:srgbClr val="FFFFFE"/>
      </a:lt1>
      <a:dk2>
        <a:srgbClr val="76786C"/>
      </a:dk2>
      <a:lt2>
        <a:srgbClr val="FFFFFF"/>
      </a:lt2>
      <a:accent1>
        <a:srgbClr val="F58025"/>
      </a:accent1>
      <a:accent2>
        <a:srgbClr val="00AFDB"/>
      </a:accent2>
      <a:accent3>
        <a:srgbClr val="860038"/>
      </a:accent3>
      <a:accent4>
        <a:srgbClr val="C1D82F"/>
      </a:accent4>
      <a:accent5>
        <a:srgbClr val="FFDE00"/>
      </a:accent5>
      <a:accent6>
        <a:srgbClr val="005595"/>
      </a:accent6>
      <a:hlink>
        <a:srgbClr val="455560"/>
      </a:hlink>
      <a:folHlink>
        <a:srgbClr val="DB096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1005</Words>
  <Application>Microsoft Office PowerPoint</Application>
  <PresentationFormat>On-screen Show (4:3)</PresentationFormat>
  <Paragraphs>98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Century Gothic</vt:lpstr>
      <vt:lpstr>Arial</vt:lpstr>
      <vt:lpstr>Merriweather</vt:lpstr>
      <vt:lpstr>Roboto</vt:lpstr>
      <vt:lpstr>WCPSS</vt:lpstr>
      <vt:lpstr>PowerPoint Presentation</vt:lpstr>
      <vt:lpstr>EWHS Family Engagement </vt:lpstr>
      <vt:lpstr>What is Title I?</vt:lpstr>
      <vt:lpstr>¿Qué es el Título I?</vt:lpstr>
      <vt:lpstr>How this looks in the Wake County Public School System...</vt:lpstr>
      <vt:lpstr>Cómo se ve esto en las Escuelas Públicas del Condado Wake (WCPSS)…</vt:lpstr>
      <vt:lpstr>Family Engagement is an Important Part of Title I...</vt:lpstr>
      <vt:lpstr>La participación de la familia es una parte importante de Título I... </vt:lpstr>
      <vt:lpstr>Parents Have the Right to Know...</vt:lpstr>
      <vt:lpstr>We Want You to be An Active Part of This Family </vt:lpstr>
      <vt:lpstr>Visit the School Website </vt:lpstr>
      <vt:lpstr>Our School</vt:lpstr>
      <vt:lpstr>Family Engagement</vt:lpstr>
      <vt:lpstr>Join the PTSA</vt:lpstr>
      <vt:lpstr>Be a Part Of The School Improvement Team</vt:lpstr>
      <vt:lpstr>Los padres tienen el derecho de saber…</vt:lpstr>
      <vt:lpstr>Partner with us for Student Success...</vt:lpstr>
      <vt:lpstr>Asóciese con nosotros para el Éxito Estudiantil...</vt:lpstr>
      <vt:lpstr>PowerPoint Presentation</vt:lpstr>
      <vt:lpstr>THANK YOU for your time! We look forward to working with you this year!</vt:lpstr>
      <vt:lpstr>¡GRACIAS por su tiempo! ¡Estamos deseosos de trabajar con usted durante este año escolar!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Age</dc:creator>
  <cp:lastModifiedBy>Pamela Age _ Staff - EastWakeHS</cp:lastModifiedBy>
  <cp:revision>1</cp:revision>
  <dcterms:modified xsi:type="dcterms:W3CDTF">2021-09-09T10:56:25Z</dcterms:modified>
</cp:coreProperties>
</file>